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5"/>
    <p:restoredTop sz="94678"/>
  </p:normalViewPr>
  <p:slideViewPr>
    <p:cSldViewPr snapToGrid="0">
      <p:cViewPr varScale="1">
        <p:scale>
          <a:sx n="73" d="100"/>
          <a:sy n="73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5EB4-7753-1341-B09C-ADA7EFD71C1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F4E2A-A445-C84F-A924-7D31C0A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DFC6-18C5-6F9E-2E21-FA9A4B66F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0F591-B880-7B99-BB1F-D2BC85856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69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0864-538E-8698-2B96-19F641CB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CDA78-DD6B-D2DA-17EE-72C3E03B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9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C010-969B-CD30-A0CA-F2DD0519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51615-2D61-2232-8C2D-E16ABB5C3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62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92BD-A383-9238-79B6-CDFCC0FB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53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91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C616-50B5-4B66-57E3-B39925AE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20EB-FAF9-DDBE-3B2B-6F2F7E22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C3CAE-0511-C1A2-CC45-6CAC654BB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6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CAB6-D4D7-541E-573F-11EE0AF4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D5AA9-A7DE-B048-944B-B7C8DC95E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3392D-5007-0A5F-0DB4-F0D21E364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02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C81-91D3-A837-72CE-724FA064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8434C-7CFE-2B08-4062-4E3582B01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99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lights&#10;&#10;Description automatically generated">
            <a:extLst>
              <a:ext uri="{FF2B5EF4-FFF2-40B4-BE49-F238E27FC236}">
                <a16:creationId xmlns:a16="http://schemas.microsoft.com/office/drawing/2014/main" id="{14D3BB6E-550D-1C97-0A65-45F847E6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l="5771" t="4431" r="4711" b="9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FD69212E-6998-2C10-5FA9-5C332913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06" y="949449"/>
            <a:ext cx="5462588" cy="2549208"/>
          </a:xfrm>
          <a:prstGeom prst="rect">
            <a:avLst/>
          </a:prstGeom>
          <a:effectLst>
            <a:glow rad="1729203">
              <a:schemeClr val="bg1">
                <a:alpha val="50000"/>
              </a:schemeClr>
            </a:glow>
          </a:effectLst>
        </p:spPr>
      </p:pic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796E3C7A-CE31-62BF-1953-985F99101C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201"/>
          <a:stretch/>
        </p:blipFill>
        <p:spPr>
          <a:xfrm>
            <a:off x="0" y="3279205"/>
            <a:ext cx="12192000" cy="3670870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12B8ADF8-AB6B-7567-DCB3-989771554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2286" y="522289"/>
            <a:ext cx="3290888" cy="493713"/>
          </a:xfrm>
        </p:spPr>
        <p:txBody>
          <a:bodyPr>
            <a:normAutofit/>
          </a:bodyPr>
          <a:lstStyle/>
          <a:p>
            <a:pPr algn="r"/>
            <a:r>
              <a:rPr lang="en-US" sz="1800" b="1" spc="10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 OUR PATIENTS.  </a:t>
            </a:r>
          </a:p>
        </p:txBody>
      </p:sp>
      <p:sp>
        <p:nvSpPr>
          <p:cNvPr id="11" name="Subtitle 8">
            <a:extLst>
              <a:ext uri="{FF2B5EF4-FFF2-40B4-BE49-F238E27FC236}">
                <a16:creationId xmlns:a16="http://schemas.microsoft.com/office/drawing/2014/main" id="{7DA3BD2B-EDEB-1937-F06F-35A2CF3BF2F6}"/>
              </a:ext>
            </a:extLst>
          </p:cNvPr>
          <p:cNvSpPr txBox="1">
            <a:spLocks/>
          </p:cNvSpPr>
          <p:nvPr/>
        </p:nvSpPr>
        <p:spPr>
          <a:xfrm>
            <a:off x="1524000" y="3369942"/>
            <a:ext cx="9144000" cy="49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spc="10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 THE WIN.</a:t>
            </a:r>
          </a:p>
        </p:txBody>
      </p:sp>
      <p:sp>
        <p:nvSpPr>
          <p:cNvPr id="14" name="Subtitle 8">
            <a:extLst>
              <a:ext uri="{FF2B5EF4-FFF2-40B4-BE49-F238E27FC236}">
                <a16:creationId xmlns:a16="http://schemas.microsoft.com/office/drawing/2014/main" id="{C16507B7-5B72-9D93-BEBA-02C74B7B26C5}"/>
              </a:ext>
            </a:extLst>
          </p:cNvPr>
          <p:cNvSpPr txBox="1">
            <a:spLocks/>
          </p:cNvSpPr>
          <p:nvPr/>
        </p:nvSpPr>
        <p:spPr>
          <a:xfrm>
            <a:off x="6496051" y="522289"/>
            <a:ext cx="3290888" cy="49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spc="10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 EACH OTHER.</a:t>
            </a:r>
          </a:p>
        </p:txBody>
      </p:sp>
    </p:spTree>
    <p:extLst>
      <p:ext uri="{BB962C8B-B14F-4D97-AF65-F5344CB8AC3E}">
        <p14:creationId xmlns:p14="http://schemas.microsoft.com/office/powerpoint/2010/main" val="13857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blue background with white lights&#10;&#10;Description automatically generated">
            <a:extLst>
              <a:ext uri="{FF2B5EF4-FFF2-40B4-BE49-F238E27FC236}">
                <a16:creationId xmlns:a16="http://schemas.microsoft.com/office/drawing/2014/main" id="{217C7E66-3E48-FD98-4E3B-54FDAA21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l="5771" t="4431" r="4711" b="9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C51A1D-10D0-A187-6510-6F661C71C4E5}"/>
              </a:ext>
            </a:extLst>
          </p:cNvPr>
          <p:cNvSpPr/>
          <p:nvPr/>
        </p:nvSpPr>
        <p:spPr>
          <a:xfrm>
            <a:off x="0" y="0"/>
            <a:ext cx="52382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FF106C-8548-7EB9-AAAF-2FEC13AFA86E}"/>
              </a:ext>
            </a:extLst>
          </p:cNvPr>
          <p:cNvGrpSpPr/>
          <p:nvPr/>
        </p:nvGrpSpPr>
        <p:grpSpPr>
          <a:xfrm>
            <a:off x="4817533" y="1182233"/>
            <a:ext cx="6902979" cy="784156"/>
            <a:chOff x="1731433" y="1373786"/>
            <a:chExt cx="6902979" cy="7841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C6D7C0-3B6D-B5FD-A097-A0AC3EFB141F}"/>
                </a:ext>
              </a:extLst>
            </p:cNvPr>
            <p:cNvSpPr txBox="1"/>
            <p:nvPr/>
          </p:nvSpPr>
          <p:spPr>
            <a:xfrm>
              <a:off x="2674870" y="1473477"/>
              <a:ext cx="595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cs typeface="Arial Black" panose="020B0604020202020204" pitchFamily="34" charset="0"/>
                </a:rPr>
                <a:t>Easy to give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ECA442-CA56-2F45-CA86-77586031A17A}"/>
                </a:ext>
              </a:extLst>
            </p:cNvPr>
            <p:cNvGrpSpPr/>
            <p:nvPr/>
          </p:nvGrpSpPr>
          <p:grpSpPr>
            <a:xfrm>
              <a:off x="1731433" y="1373786"/>
              <a:ext cx="784156" cy="784156"/>
              <a:chOff x="3609474" y="1315454"/>
              <a:chExt cx="1122947" cy="112294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AE9A70-2E8E-C6CA-AB62-07388795A22C}"/>
                  </a:ext>
                </a:extLst>
              </p:cNvPr>
              <p:cNvSpPr/>
              <p:nvPr/>
            </p:nvSpPr>
            <p:spPr>
              <a:xfrm>
                <a:off x="3609474" y="1315454"/>
                <a:ext cx="1122947" cy="11229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Graphic 11" descr="Checkmark with solid fill">
                <a:extLst>
                  <a:ext uri="{FF2B5EF4-FFF2-40B4-BE49-F238E27FC236}">
                    <a16:creationId xmlns:a16="http://schemas.microsoft.com/office/drawing/2014/main" id="{70900AE7-F97F-A350-7D83-A7D9924B1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34063" y="1556086"/>
                <a:ext cx="673768" cy="673768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D39762-BBC2-34A2-D2E9-BA3C1A71C122}"/>
              </a:ext>
            </a:extLst>
          </p:cNvPr>
          <p:cNvGrpSpPr/>
          <p:nvPr/>
        </p:nvGrpSpPr>
        <p:grpSpPr>
          <a:xfrm>
            <a:off x="4817533" y="2410958"/>
            <a:ext cx="6612467" cy="784156"/>
            <a:chOff x="1731433" y="2645373"/>
            <a:chExt cx="6612467" cy="7841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6D5580-BB7E-D630-F3AF-E0AF7ABFEF54}"/>
                </a:ext>
              </a:extLst>
            </p:cNvPr>
            <p:cNvSpPr txBox="1"/>
            <p:nvPr/>
          </p:nvSpPr>
          <p:spPr>
            <a:xfrm>
              <a:off x="2674869" y="2745064"/>
              <a:ext cx="5669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cs typeface="Arial Black" panose="020B0604020202020204" pitchFamily="34" charset="0"/>
                </a:rPr>
                <a:t>Weekly prize drawings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BBD9784-7BA9-0D90-C267-9BE9BBAA8552}"/>
                </a:ext>
              </a:extLst>
            </p:cNvPr>
            <p:cNvGrpSpPr/>
            <p:nvPr/>
          </p:nvGrpSpPr>
          <p:grpSpPr>
            <a:xfrm>
              <a:off x="1731433" y="2645373"/>
              <a:ext cx="784156" cy="784156"/>
              <a:chOff x="3609474" y="1315454"/>
              <a:chExt cx="1122947" cy="112294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6C87410-8DC9-2241-D3C4-C9F8CAC0C3BD}"/>
                  </a:ext>
                </a:extLst>
              </p:cNvPr>
              <p:cNvSpPr/>
              <p:nvPr/>
            </p:nvSpPr>
            <p:spPr>
              <a:xfrm>
                <a:off x="3609474" y="1315454"/>
                <a:ext cx="1122947" cy="11229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Graphic 27" descr="Checkmark with solid fill">
                <a:extLst>
                  <a:ext uri="{FF2B5EF4-FFF2-40B4-BE49-F238E27FC236}">
                    <a16:creationId xmlns:a16="http://schemas.microsoft.com/office/drawing/2014/main" id="{DBCADEE5-BF24-B5C9-63BC-1E7A19C63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34063" y="1556086"/>
                <a:ext cx="673768" cy="673768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F850D1-8634-9742-3CFE-3976002828BD}"/>
              </a:ext>
            </a:extLst>
          </p:cNvPr>
          <p:cNvGrpSpPr/>
          <p:nvPr/>
        </p:nvGrpSpPr>
        <p:grpSpPr>
          <a:xfrm>
            <a:off x="4817533" y="3639683"/>
            <a:ext cx="6902979" cy="784156"/>
            <a:chOff x="1731433" y="3916960"/>
            <a:chExt cx="6902979" cy="7841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255758-1022-CA06-BBA4-136BAAEE589C}"/>
                </a:ext>
              </a:extLst>
            </p:cNvPr>
            <p:cNvSpPr txBox="1"/>
            <p:nvPr/>
          </p:nvSpPr>
          <p:spPr>
            <a:xfrm>
              <a:off x="2674870" y="4016651"/>
              <a:ext cx="595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cs typeface="Arial Black" panose="020B0604020202020204" pitchFamily="34" charset="0"/>
                </a:rPr>
                <a:t>Every gift makes a difference!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117AF01-AB49-0D90-1A68-BC53DA86BDE7}"/>
                </a:ext>
              </a:extLst>
            </p:cNvPr>
            <p:cNvGrpSpPr/>
            <p:nvPr/>
          </p:nvGrpSpPr>
          <p:grpSpPr>
            <a:xfrm>
              <a:off x="1731433" y="3916960"/>
              <a:ext cx="784156" cy="784156"/>
              <a:chOff x="3609474" y="1315454"/>
              <a:chExt cx="1122947" cy="112294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BDC7CEC-2C61-6415-08B0-8CA7FA28B9FA}"/>
                  </a:ext>
                </a:extLst>
              </p:cNvPr>
              <p:cNvSpPr/>
              <p:nvPr/>
            </p:nvSpPr>
            <p:spPr>
              <a:xfrm>
                <a:off x="3609474" y="1315454"/>
                <a:ext cx="1122947" cy="11229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1" name="Graphic 30" descr="Checkmark with solid fill">
                <a:extLst>
                  <a:ext uri="{FF2B5EF4-FFF2-40B4-BE49-F238E27FC236}">
                    <a16:creationId xmlns:a16="http://schemas.microsoft.com/office/drawing/2014/main" id="{B5CA1DD8-8FFB-A0F4-AA17-B28AD73D9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34063" y="1556086"/>
                <a:ext cx="673768" cy="673768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60AD0E-F128-4C25-C836-DE0C8F222238}"/>
              </a:ext>
            </a:extLst>
          </p:cNvPr>
          <p:cNvGrpSpPr/>
          <p:nvPr/>
        </p:nvGrpSpPr>
        <p:grpSpPr>
          <a:xfrm>
            <a:off x="4817533" y="4868407"/>
            <a:ext cx="6140981" cy="784156"/>
            <a:chOff x="1731433" y="5059960"/>
            <a:chExt cx="6140981" cy="7841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EFA8E0-B51D-BFF5-3E6A-2458C900B7BB}"/>
                </a:ext>
              </a:extLst>
            </p:cNvPr>
            <p:cNvSpPr txBox="1"/>
            <p:nvPr/>
          </p:nvSpPr>
          <p:spPr>
            <a:xfrm>
              <a:off x="2674870" y="5159651"/>
              <a:ext cx="51975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cs typeface="Arial Black" panose="020B0604020202020204" pitchFamily="34" charset="0"/>
                </a:rPr>
                <a:t>Runs through September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CEAFDAB-D136-CC41-3B60-EF416D3D716D}"/>
                </a:ext>
              </a:extLst>
            </p:cNvPr>
            <p:cNvGrpSpPr/>
            <p:nvPr/>
          </p:nvGrpSpPr>
          <p:grpSpPr>
            <a:xfrm>
              <a:off x="1731433" y="5059960"/>
              <a:ext cx="784156" cy="784156"/>
              <a:chOff x="3609474" y="1315454"/>
              <a:chExt cx="1122947" cy="112294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9BA7132-E424-EABC-C673-40F099B63B13}"/>
                  </a:ext>
                </a:extLst>
              </p:cNvPr>
              <p:cNvSpPr/>
              <p:nvPr/>
            </p:nvSpPr>
            <p:spPr>
              <a:xfrm>
                <a:off x="3609474" y="1315454"/>
                <a:ext cx="1122947" cy="11229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Graphic 5" descr="Checkmark with solid fill">
                <a:extLst>
                  <a:ext uri="{FF2B5EF4-FFF2-40B4-BE49-F238E27FC236}">
                    <a16:creationId xmlns:a16="http://schemas.microsoft.com/office/drawing/2014/main" id="{6738090B-C5B1-3A6C-CB0C-D3B27DF51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34063" y="1556086"/>
                <a:ext cx="673768" cy="673768"/>
              </a:xfrm>
              <a:prstGeom prst="rect">
                <a:avLst/>
              </a:prstGeom>
            </p:spPr>
          </p:pic>
        </p:grpSp>
      </p:grpSp>
      <p:pic>
        <p:nvPicPr>
          <p:cNvPr id="16" name="Picture 15" descr="A logo with people holding signs&#10;&#10;Description automatically generated">
            <a:extLst>
              <a:ext uri="{FF2B5EF4-FFF2-40B4-BE49-F238E27FC236}">
                <a16:creationId xmlns:a16="http://schemas.microsoft.com/office/drawing/2014/main" id="{B2BC65AA-0845-FF7A-3A38-69513FA1B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8" y="1464777"/>
            <a:ext cx="4139435" cy="37631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2C51A1D-10D0-A187-6510-6F661C71C4E5}"/>
              </a:ext>
            </a:extLst>
          </p:cNvPr>
          <p:cNvSpPr/>
          <p:nvPr/>
        </p:nvSpPr>
        <p:spPr>
          <a:xfrm>
            <a:off x="0" y="5969726"/>
            <a:ext cx="12192000" cy="8882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MethodistHospitalFoundation.org/CaringCampaign2024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5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HF - CC24 1">
      <a:dk1>
        <a:srgbClr val="2F323F"/>
      </a:dk1>
      <a:lt1>
        <a:srgbClr val="FFFFFF"/>
      </a:lt1>
      <a:dk2>
        <a:srgbClr val="0A2C51"/>
      </a:dk2>
      <a:lt2>
        <a:srgbClr val="E2E7EA"/>
      </a:lt2>
      <a:accent1>
        <a:srgbClr val="0065A3"/>
      </a:accent1>
      <a:accent2>
        <a:srgbClr val="E9B82C"/>
      </a:accent2>
      <a:accent3>
        <a:srgbClr val="1E9389"/>
      </a:accent3>
      <a:accent4>
        <a:srgbClr val="AB3A6D"/>
      </a:accent4>
      <a:accent5>
        <a:srgbClr val="9CDCF8"/>
      </a:accent5>
      <a:accent6>
        <a:srgbClr val="509551"/>
      </a:accent6>
      <a:hlink>
        <a:srgbClr val="0065A3"/>
      </a:hlink>
      <a:folHlink>
        <a:srgbClr val="0A2C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28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Biernbaum</dc:creator>
  <cp:lastModifiedBy>McCann, Dan</cp:lastModifiedBy>
  <cp:revision>109</cp:revision>
  <dcterms:created xsi:type="dcterms:W3CDTF">2023-08-10T18:32:06Z</dcterms:created>
  <dcterms:modified xsi:type="dcterms:W3CDTF">2023-08-18T15:29:05Z</dcterms:modified>
</cp:coreProperties>
</file>